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66" r:id="rId3"/>
    <p:sldId id="257" r:id="rId4"/>
    <p:sldId id="269" r:id="rId5"/>
    <p:sldId id="258" r:id="rId6"/>
    <p:sldId id="263" r:id="rId7"/>
    <p:sldId id="261" r:id="rId8"/>
    <p:sldId id="262" r:id="rId9"/>
    <p:sldId id="264" r:id="rId10"/>
    <p:sldId id="259" r:id="rId11"/>
    <p:sldId id="268" r:id="rId12"/>
    <p:sldId id="267" r:id="rId13"/>
    <p:sldId id="260" r:id="rId14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io" initials="m" lastIdx="2" clrIdx="0"/>
  <p:cmAuthor id="1" name="Zorana Leko" initials="ZL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476" y="4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2B22CE8-E6CF-4D03-8405-ABB46B9A000F}" type="datetimeFigureOut">
              <a:rPr lang="bs-Latn-BA" smtClean="0"/>
              <a:pPr/>
              <a:t>13.10.2014</a:t>
            </a:fld>
            <a:endParaRPr lang="bs-Latn-B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bs-Latn-B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848B19F-ACC9-4F05-80C4-4DB6131E8260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B22CE8-E6CF-4D03-8405-ABB46B9A000F}" type="datetimeFigureOut">
              <a:rPr lang="bs-Latn-BA" smtClean="0"/>
              <a:pPr/>
              <a:t>13.10.2014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48B19F-ACC9-4F05-80C4-4DB6131E8260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B22CE8-E6CF-4D03-8405-ABB46B9A000F}" type="datetimeFigureOut">
              <a:rPr lang="bs-Latn-BA" smtClean="0"/>
              <a:pPr/>
              <a:t>13.10.2014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48B19F-ACC9-4F05-80C4-4DB6131E8260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B22CE8-E6CF-4D03-8405-ABB46B9A000F}" type="datetimeFigureOut">
              <a:rPr lang="bs-Latn-BA" smtClean="0"/>
              <a:pPr/>
              <a:t>13.10.2014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48B19F-ACC9-4F05-80C4-4DB6131E8260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B22CE8-E6CF-4D03-8405-ABB46B9A000F}" type="datetimeFigureOut">
              <a:rPr lang="bs-Latn-BA" smtClean="0"/>
              <a:pPr/>
              <a:t>13.10.2014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48B19F-ACC9-4F05-80C4-4DB6131E8260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B22CE8-E6CF-4D03-8405-ABB46B9A000F}" type="datetimeFigureOut">
              <a:rPr lang="bs-Latn-BA" smtClean="0"/>
              <a:pPr/>
              <a:t>13.10.2014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48B19F-ACC9-4F05-80C4-4DB6131E8260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B22CE8-E6CF-4D03-8405-ABB46B9A000F}" type="datetimeFigureOut">
              <a:rPr lang="bs-Latn-BA" smtClean="0"/>
              <a:pPr/>
              <a:t>13.10.2014</a:t>
            </a:fld>
            <a:endParaRPr lang="bs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bs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48B19F-ACC9-4F05-80C4-4DB6131E8260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B22CE8-E6CF-4D03-8405-ABB46B9A000F}" type="datetimeFigureOut">
              <a:rPr lang="bs-Latn-BA" smtClean="0"/>
              <a:pPr/>
              <a:t>13.10.2014</a:t>
            </a:fld>
            <a:endParaRPr lang="bs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bs-Latn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48B19F-ACC9-4F05-80C4-4DB6131E8260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B22CE8-E6CF-4D03-8405-ABB46B9A000F}" type="datetimeFigureOut">
              <a:rPr lang="bs-Latn-BA" smtClean="0"/>
              <a:pPr/>
              <a:t>13.10.2014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48B19F-ACC9-4F05-80C4-4DB6131E8260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2B22CE8-E6CF-4D03-8405-ABB46B9A000F}" type="datetimeFigureOut">
              <a:rPr lang="bs-Latn-BA" smtClean="0"/>
              <a:pPr/>
              <a:t>13.10.2014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48B19F-ACC9-4F05-80C4-4DB6131E8260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2B22CE8-E6CF-4D03-8405-ABB46B9A000F}" type="datetimeFigureOut">
              <a:rPr lang="bs-Latn-BA" smtClean="0"/>
              <a:pPr/>
              <a:t>13.10.2014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848B19F-ACC9-4F05-80C4-4DB6131E8260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2B22CE8-E6CF-4D03-8405-ABB46B9A000F}" type="datetimeFigureOut">
              <a:rPr lang="bs-Latn-BA" smtClean="0"/>
              <a:pPr/>
              <a:t>13.10.2014</a:t>
            </a:fld>
            <a:endParaRPr lang="bs-Latn-B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bs-Latn-B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848B19F-ACC9-4F05-80C4-4DB6131E8260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1988840"/>
            <a:ext cx="7772400" cy="1829761"/>
          </a:xfrm>
        </p:spPr>
        <p:txBody>
          <a:bodyPr>
            <a:normAutofit fontScale="90000"/>
          </a:bodyPr>
          <a:lstStyle/>
          <a:p>
            <a:r>
              <a:rPr lang="bs-Latn-BA" sz="3600" b="1" dirty="0" smtClean="0"/>
              <a:t>INFORMACIJA O POSLJEDICAMA POPLAVA U BOSNI I HERCEGOVINI NA PITANJA RASELJENJA I OBNOVE STAMBENIH JEDINICA </a:t>
            </a:r>
            <a:endParaRPr lang="bs-Latn-BA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5805264"/>
            <a:ext cx="7772400" cy="1199704"/>
          </a:xfrm>
        </p:spPr>
        <p:txBody>
          <a:bodyPr/>
          <a:lstStyle/>
          <a:p>
            <a:r>
              <a:rPr lang="bs-Latn-BA" b="1" dirty="0" smtClean="0"/>
              <a:t>Sarajevo,16.10.2014.</a:t>
            </a:r>
            <a:endParaRPr lang="bs-Latn-BA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640"/>
            <a:ext cx="9144000" cy="12794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35696" y="4496772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s-Latn-BA" b="1" dirty="0" smtClean="0"/>
              <a:t>Forum za koordinaciju donatora (DCF)</a:t>
            </a:r>
            <a:endParaRPr lang="bs-Latn-BA" b="1" dirty="0"/>
          </a:p>
        </p:txBody>
      </p:sp>
    </p:spTree>
    <p:extLst>
      <p:ext uri="{BB962C8B-B14F-4D97-AF65-F5344CB8AC3E}">
        <p14:creationId xmlns:p14="http://schemas.microsoft.com/office/powerpoint/2010/main" val="112185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579296" cy="526004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bs-Latn-BA" dirty="0" smtClean="0"/>
          </a:p>
          <a:p>
            <a:pPr marL="0" indent="0">
              <a:buNone/>
            </a:pPr>
            <a:endParaRPr lang="bs-Latn-BA" dirty="0"/>
          </a:p>
          <a:p>
            <a:pPr marL="0" indent="0">
              <a:buNone/>
            </a:pPr>
            <a:endParaRPr lang="bs-Latn-BA" dirty="0" smtClean="0"/>
          </a:p>
          <a:p>
            <a:pPr marL="0" indent="0">
              <a:buNone/>
            </a:pPr>
            <a:endParaRPr lang="bs-Latn-BA" dirty="0"/>
          </a:p>
          <a:p>
            <a:pPr marL="0" indent="0">
              <a:buNone/>
            </a:pPr>
            <a:endParaRPr lang="bs-Latn-BA" dirty="0" smtClean="0"/>
          </a:p>
          <a:p>
            <a:pPr marL="0" indent="0">
              <a:buNone/>
            </a:pPr>
            <a:endParaRPr lang="bs-Latn-BA" dirty="0"/>
          </a:p>
          <a:p>
            <a:pPr marL="0" indent="0">
              <a:buNone/>
            </a:pPr>
            <a:endParaRPr lang="bs-Latn-BA" dirty="0" smtClean="0"/>
          </a:p>
          <a:p>
            <a:pPr marL="0" indent="0">
              <a:buNone/>
            </a:pPr>
            <a:endParaRPr lang="bs-Latn-BA" dirty="0"/>
          </a:p>
          <a:p>
            <a:pPr marL="0" indent="0">
              <a:buNone/>
            </a:pPr>
            <a:endParaRPr lang="bs-Latn-BA" dirty="0" smtClean="0"/>
          </a:p>
          <a:p>
            <a:pPr marL="0" indent="0">
              <a:buNone/>
            </a:pPr>
            <a:r>
              <a:rPr lang="bs-Latn-BA" dirty="0" smtClean="0"/>
              <a:t> </a:t>
            </a:r>
            <a:endParaRPr lang="bs-Latn-B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bs-Latn-BA" sz="2400" dirty="0" smtClean="0"/>
              <a:t>AKTIVNOSTI I PROJEKTI (REALIZIRANI ILI U TIJEKU)</a:t>
            </a:r>
            <a:endParaRPr lang="bs-Latn-BA" sz="24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67544" y="903203"/>
            <a:ext cx="842493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Pregled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donatorskih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 </a:t>
            </a:r>
            <a:r>
              <a:rPr kumimoji="0" lang="bs-Latn-B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proračunskih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sredstava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za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rješavanje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pitanja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bs-Latn-B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stanovanja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126741"/>
              </p:ext>
            </p:extLst>
          </p:nvPr>
        </p:nvGraphicFramePr>
        <p:xfrm>
          <a:off x="179512" y="1700808"/>
          <a:ext cx="8748072" cy="42390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0712"/>
                <a:gridCol w="1015512"/>
                <a:gridCol w="1892838"/>
                <a:gridCol w="1890238"/>
                <a:gridCol w="1436581"/>
                <a:gridCol w="1512191"/>
              </a:tblGrid>
              <a:tr h="6853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 dirty="0">
                          <a:effectLst/>
                        </a:rPr>
                        <a:t>INSTITUCIJA, ORGANIZACIJA (DONATOR - IZVOR SREDSTAVA)</a:t>
                      </a:r>
                      <a:endParaRPr lang="bs-Latn-BA" sz="800" baseline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IMPLEMENTATOR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 dirty="0">
                          <a:effectLst/>
                        </a:rPr>
                        <a:t>KRATKI OPIS PROJEKTA (SAMO HAOUSING I RASELJENJE)</a:t>
                      </a:r>
                      <a:endParaRPr lang="bs-Latn-BA" sz="800" baseline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VRIJEDNOST PROJEKTA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ENTITET IMPLEMENTACIJE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BROJ KORISNIKA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</a:tr>
              <a:tr h="441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VM BIH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VLADE ENTITETA I BD BIH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-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10.163.377,40 KM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F BiH, RS; BD BiH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-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</a:tr>
              <a:tr h="445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VLADA F BIH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U skladu sa važećim propisima 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Obnova stambenih objekata uništenih i oštećenih u elementarnim nepogodama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 dirty="0">
                          <a:effectLst/>
                        </a:rPr>
                        <a:t>4.647.165,20 KM</a:t>
                      </a:r>
                      <a:endParaRPr lang="bs-Latn-BA" sz="800" baseline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F BiH i RS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1.337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</a:tr>
              <a:tr h="4840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VLADA RS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U skladu sa važećim propisima 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 dirty="0">
                          <a:effectLst/>
                        </a:rPr>
                        <a:t>Podjela vaučera licima čija je imovina, oštećena ili uništena u elementarnim nepogodama</a:t>
                      </a:r>
                      <a:endParaRPr lang="bs-Latn-BA" sz="800" baseline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 dirty="0">
                          <a:effectLst/>
                        </a:rPr>
                        <a:t>oko 62.000.000,00 KM</a:t>
                      </a:r>
                      <a:endParaRPr lang="bs-Latn-BA" sz="800" baseline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RS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18.714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</a:tr>
              <a:tr h="4033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VLADA BD BiH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U skladu sa važećim propisima 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Obnova stambenih objekata uništenih i oštećenih u poplavama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10.000.000,00 KM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BD BiH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722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</a:tr>
              <a:tr h="4033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VLADA BD BiH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U skladu sa važećim propisima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Jednokratna novčana pomoć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3.000.000,00 KM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BD BiH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1195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</a:tr>
              <a:tr h="4033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DEU / IPA 2011/2012/2013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UNDP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Obnova stambenih objekata oštećenih i uništenih u elementarnim nepogodama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17.440.000,00 €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F BiH, RS i BD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4.000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</a:tr>
              <a:tr h="4840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EU IPA 2011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HILFSWERK AUSTRIA INTERNATIONAL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Socijalno stanovanje - ukljucenje u tekuci projekat do maksimalno 10 porodica ugrozenih poplavama 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do 213.000 €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RS, Federacija, DB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10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</a:tr>
              <a:tr h="3534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(ORF) Neighbour in Need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HILFSWERK AUSTRIA INTERNATIONAL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Popravka kuca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166.870 €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Federacija BiH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 dirty="0">
                          <a:effectLst/>
                        </a:rPr>
                        <a:t>20</a:t>
                      </a:r>
                      <a:endParaRPr lang="bs-Latn-BA" sz="800" baseline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283" marR="47283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872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bs-Latn-BA" dirty="0" smtClean="0"/>
          </a:p>
          <a:p>
            <a:pPr marL="109728" indent="0">
              <a:buNone/>
            </a:pPr>
            <a:endParaRPr lang="bs-Latn-BA" dirty="0"/>
          </a:p>
          <a:p>
            <a:pPr marL="109728" indent="0">
              <a:buNone/>
            </a:pPr>
            <a:endParaRPr lang="bs-Latn-BA" dirty="0" smtClean="0"/>
          </a:p>
          <a:p>
            <a:pPr marL="109728" indent="0">
              <a:buNone/>
            </a:pPr>
            <a:endParaRPr lang="bs-Latn-BA" dirty="0"/>
          </a:p>
          <a:p>
            <a:pPr marL="109728" indent="0">
              <a:buNone/>
            </a:pPr>
            <a:endParaRPr lang="bs-Latn-BA" dirty="0" smtClean="0"/>
          </a:p>
          <a:p>
            <a:pPr marL="109728" indent="0">
              <a:buNone/>
            </a:pPr>
            <a:endParaRPr lang="bs-Latn-B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04943"/>
              </p:ext>
            </p:extLst>
          </p:nvPr>
        </p:nvGraphicFramePr>
        <p:xfrm>
          <a:off x="251520" y="332656"/>
          <a:ext cx="8640960" cy="48905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6104"/>
                <a:gridCol w="839031"/>
                <a:gridCol w="2113297"/>
                <a:gridCol w="1800200"/>
                <a:gridCol w="1440160"/>
                <a:gridCol w="1512168"/>
              </a:tblGrid>
              <a:tr h="6346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 dirty="0">
                          <a:effectLst/>
                        </a:rPr>
                        <a:t>EU via UNDP</a:t>
                      </a:r>
                      <a:endParaRPr lang="bs-Latn-BA" sz="800" baseline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="0" i="0" baseline="0">
                          <a:solidFill>
                            <a:schemeClr val="tx1"/>
                          </a:solidFill>
                          <a:effectLst/>
                        </a:rPr>
                        <a:t>Arbeiter-Samariter-Bund Germany (ASB)</a:t>
                      </a:r>
                      <a:endParaRPr lang="bs-Latn-BA" sz="800" b="0" i="0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="0" i="0" baseline="0">
                          <a:solidFill>
                            <a:schemeClr val="tx1"/>
                          </a:solidFill>
                          <a:effectLst/>
                        </a:rPr>
                        <a:t>Odabir korisnika i izrada tehničke specifikacije poplavljenih objekata</a:t>
                      </a:r>
                      <a:endParaRPr lang="bs-Latn-BA" sz="800" b="0" i="0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="0" i="0" baseline="0">
                          <a:solidFill>
                            <a:schemeClr val="tx1"/>
                          </a:solidFill>
                          <a:effectLst/>
                        </a:rPr>
                        <a:t>185.000 €</a:t>
                      </a:r>
                      <a:endParaRPr lang="bs-Latn-BA" sz="800" b="0" i="0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="0" i="0" baseline="0">
                          <a:solidFill>
                            <a:schemeClr val="tx1"/>
                          </a:solidFill>
                          <a:effectLst/>
                        </a:rPr>
                        <a:t>Federacija BiH i Republika Srpska</a:t>
                      </a:r>
                      <a:endParaRPr lang="bs-Latn-BA" sz="800" b="0" i="0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="0" i="0" baseline="0" dirty="0">
                          <a:solidFill>
                            <a:schemeClr val="tx1"/>
                          </a:solidFill>
                          <a:effectLst/>
                        </a:rPr>
                        <a:t>500</a:t>
                      </a:r>
                      <a:endParaRPr lang="bs-Latn-BA" sz="800" b="0" i="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9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CRS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 dirty="0">
                          <a:effectLst/>
                        </a:rPr>
                        <a:t>CRS</a:t>
                      </a:r>
                      <a:endParaRPr lang="bs-Latn-BA" sz="800" baseline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Obnova kuća oštećenih u poplavama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 dirty="0">
                          <a:effectLst/>
                        </a:rPr>
                        <a:t>190.000,00 KM </a:t>
                      </a:r>
                      <a:r>
                        <a:rPr lang="bs-Latn-BA" sz="800" baseline="0" dirty="0" smtClean="0">
                          <a:effectLst/>
                        </a:rPr>
                        <a:t>(</a:t>
                      </a:r>
                      <a:r>
                        <a:rPr lang="bs-Latn-BA" sz="800" baseline="0" dirty="0">
                          <a:effectLst/>
                        </a:rPr>
                        <a:t>131.000 $)</a:t>
                      </a:r>
                      <a:endParaRPr lang="bs-Latn-BA" sz="800" baseline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FBiH, RS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40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CORDAID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CRS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Obnova kuća oštećenih u poplavama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 dirty="0">
                          <a:effectLst/>
                        </a:rPr>
                        <a:t>159.672 </a:t>
                      </a:r>
                      <a:r>
                        <a:rPr lang="bs-Latn-BA" sz="800" baseline="0" dirty="0" smtClean="0">
                          <a:effectLst/>
                        </a:rPr>
                        <a:t>€ </a:t>
                      </a:r>
                      <a:r>
                        <a:rPr lang="bs-Latn-BA" sz="800" baseline="0" dirty="0">
                          <a:effectLst/>
                        </a:rPr>
                        <a:t>(216.000 $)</a:t>
                      </a:r>
                      <a:endParaRPr lang="bs-Latn-BA" sz="800" baseline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FBiH, RS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48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</a:tr>
              <a:tr h="7446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Delegacija Europske Unije u BiH - EU IPA 2011, EU IPA 2012, EU IPA 2013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 dirty="0">
                          <a:effectLst/>
                        </a:rPr>
                        <a:t>IOM</a:t>
                      </a:r>
                      <a:endParaRPr lang="bs-Latn-BA" sz="800" baseline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Rekonstrukcija stambenih objekata za osobe pogodjene poplavama i klizistima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 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FBiH / RS / Brcko distrikt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 dirty="0">
                          <a:effectLst/>
                        </a:rPr>
                        <a:t>-</a:t>
                      </a:r>
                      <a:endParaRPr lang="bs-Latn-BA" sz="800" baseline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</a:tr>
              <a:tr h="4679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 dirty="0">
                          <a:effectLst/>
                        </a:rPr>
                        <a:t>Donatori Caritasa Švicarske</a:t>
                      </a:r>
                      <a:endParaRPr lang="bs-Latn-BA" sz="800" baseline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CARITAS ŠVICARSKE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Popravak kuća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 dirty="0">
                          <a:effectLst/>
                        </a:rPr>
                        <a:t>550.000 </a:t>
                      </a:r>
                      <a:r>
                        <a:rPr lang="bs-Latn-BA" sz="800" baseline="0" dirty="0" smtClean="0">
                          <a:effectLst/>
                        </a:rPr>
                        <a:t>€ (</a:t>
                      </a:r>
                      <a:r>
                        <a:rPr lang="bs-Latn-BA" sz="800" baseline="0" dirty="0">
                          <a:effectLst/>
                        </a:rPr>
                        <a:t>2.750 € po st.jed)</a:t>
                      </a:r>
                      <a:endParaRPr lang="bs-Latn-BA" sz="800" baseline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RS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200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</a:tr>
              <a:tr h="4817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Donatori Caritasa Švicarske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CARITAS ŠVICARSKE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Izgradnja kuća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 dirty="0">
                          <a:effectLst/>
                        </a:rPr>
                        <a:t>397.500 € </a:t>
                      </a:r>
                      <a:r>
                        <a:rPr lang="bs-Latn-BA" sz="800" baseline="0" dirty="0" smtClean="0">
                          <a:effectLst/>
                        </a:rPr>
                        <a:t>(</a:t>
                      </a:r>
                      <a:r>
                        <a:rPr lang="bs-Latn-BA" sz="800" baseline="0" dirty="0">
                          <a:effectLst/>
                        </a:rPr>
                        <a:t>13.250 € po kući)</a:t>
                      </a:r>
                      <a:endParaRPr lang="bs-Latn-BA" sz="800" baseline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Federacija BiH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30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</a:tr>
              <a:tr h="8864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Caritas Biskupske konferencije BiH (donatori mreža Caritasa u Europi i svijetu)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Caritas Vrhbosanske nadbiskupije i Caritas Banja Luka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Rekonstrukcija 230 kuća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1.000.000,00 KM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Federacija BiH</a:t>
                      </a:r>
                      <a:br>
                        <a:rPr lang="bs-Latn-BA" sz="800" baseline="0">
                          <a:effectLst/>
                        </a:rPr>
                      </a:br>
                      <a:r>
                        <a:rPr lang="bs-Latn-BA" sz="800" baseline="0">
                          <a:effectLst/>
                        </a:rPr>
                        <a:t>Republika Srpska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230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</a:tr>
              <a:tr h="6323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AMBASADA KUVAJTA / CRVENI POLUMJESEC KUVAJTA 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Putem Vlade Posavskog kantona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Obnova kuća oštećenih u poplavama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1.000.000,00 KM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>
                          <a:effectLst/>
                        </a:rPr>
                        <a:t>F BIH</a:t>
                      </a:r>
                      <a:endParaRPr lang="bs-Latn-BA" sz="8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800" baseline="0" dirty="0">
                          <a:effectLst/>
                        </a:rPr>
                        <a:t>224</a:t>
                      </a:r>
                      <a:endParaRPr lang="bs-Latn-BA" sz="800" baseline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707" marR="60707" marT="0" marB="0" anchor="ctr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51520" y="5373216"/>
            <a:ext cx="8640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400" dirty="0" smtClean="0"/>
              <a:t>Dakle </a:t>
            </a:r>
            <a:r>
              <a:rPr lang="pl-PL" sz="1400" dirty="0"/>
              <a:t>do sada je realizirano ili je u fazi implementacije ukupno </a:t>
            </a:r>
            <a:r>
              <a:rPr lang="pl-PL" sz="1400" b="1" dirty="0"/>
              <a:t>27.270 stambenih jedinica</a:t>
            </a:r>
            <a:r>
              <a:rPr lang="pl-PL" sz="1400" dirty="0"/>
              <a:t>, u ukupnom iznosu od </a:t>
            </a:r>
            <a:r>
              <a:rPr lang="pl-PL" sz="1400" b="1" dirty="0" smtClean="0"/>
              <a:t>129.380.447,70 KM.</a:t>
            </a:r>
            <a:endParaRPr lang="pl-PL" sz="1400" b="1" dirty="0"/>
          </a:p>
        </p:txBody>
      </p:sp>
    </p:spTree>
    <p:extLst>
      <p:ext uri="{BB962C8B-B14F-4D97-AF65-F5344CB8AC3E}">
        <p14:creationId xmlns:p14="http://schemas.microsoft.com/office/powerpoint/2010/main" val="9865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r-HR" dirty="0" smtClean="0"/>
              <a:t>Nedovoljna i neblagovremeno osigurana sredstva za obnovu stambenog fonda</a:t>
            </a:r>
          </a:p>
          <a:p>
            <a:r>
              <a:rPr lang="hr-HR" dirty="0" smtClean="0"/>
              <a:t>Nepoznato “gdje su” sredstva koja su osigurana na Donatorskoj konferenciji za potrebe obnove stambenog fonda i ima li ih uopće</a:t>
            </a:r>
          </a:p>
          <a:p>
            <a:r>
              <a:rPr lang="hr-HR" dirty="0" smtClean="0"/>
              <a:t>Nerazvijen sustav za rješavanje problema izazvanih klizištima na stambeni fond </a:t>
            </a:r>
          </a:p>
          <a:p>
            <a:r>
              <a:rPr lang="hr-HR" dirty="0" smtClean="0"/>
              <a:t>Neprimjenjivanje usuglašenih kriterija, procedura i standarda </a:t>
            </a:r>
          </a:p>
          <a:p>
            <a:r>
              <a:rPr lang="hr-HR" dirty="0" smtClean="0"/>
              <a:t>Nisu svi donatori i implementatori dostavili MLJPI podatke o ulaganjima</a:t>
            </a:r>
          </a:p>
          <a:p>
            <a:r>
              <a:rPr lang="hr-HR" smtClean="0"/>
              <a:t>Nema adekvatnih akcija po pitanju prevencije od novih poplava (neke kuće već više puta poplavljene)      </a:t>
            </a:r>
          </a:p>
          <a:p>
            <a:endParaRPr lang="hr-H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PREPOZNATI PROBLEMI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bs-Latn-BA" dirty="0" smtClean="0"/>
          </a:p>
          <a:p>
            <a:pPr marL="0" indent="0">
              <a:buNone/>
            </a:pPr>
            <a:r>
              <a:rPr lang="bs-Latn-BA" b="1" dirty="0" smtClean="0"/>
              <a:t>Mario Nenadić</a:t>
            </a:r>
            <a:r>
              <a:rPr lang="bs-Latn-BA" dirty="0" smtClean="0"/>
              <a:t>, pomoćnik ministra za ljudska prava i izbjeglice BiH (u svojstvu imenovanog koordinatora Koordinacijskog tima BiH za pitanja stanovanja i raseljenja)  </a:t>
            </a:r>
          </a:p>
          <a:p>
            <a:pPr marL="0" indent="0">
              <a:buNone/>
            </a:pPr>
            <a:endParaRPr lang="bs-Latn-BA" dirty="0" smtClean="0"/>
          </a:p>
          <a:p>
            <a:pPr marL="0" indent="0">
              <a:buNone/>
            </a:pPr>
            <a:r>
              <a:rPr lang="bs-Latn-BA" b="1" dirty="0" smtClean="0"/>
              <a:t>Email: mario.nenadic@mhrr.gov.ba</a:t>
            </a:r>
            <a:endParaRPr lang="bs-Latn-BA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dirty="0" smtClean="0"/>
              <a:t/>
            </a:r>
            <a:br>
              <a:rPr lang="bs-Latn-BA" dirty="0" smtClean="0"/>
            </a:br>
            <a:r>
              <a:rPr lang="bs-Latn-BA" dirty="0" smtClean="0"/>
              <a:t>          Hvala na pažnji !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64256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132856"/>
            <a:ext cx="7239000" cy="4248472"/>
          </a:xfrm>
        </p:spPr>
        <p:txBody>
          <a:bodyPr>
            <a:normAutofit/>
          </a:bodyPr>
          <a:lstStyle/>
          <a:p>
            <a:r>
              <a:rPr lang="hr-HR" sz="2000" dirty="0" smtClean="0"/>
              <a:t>Usljed poplava i klizišta u BiH je raseljeno 89.981 osoba</a:t>
            </a:r>
          </a:p>
          <a:p>
            <a:r>
              <a:rPr lang="hr-HR" sz="2000" dirty="0" smtClean="0"/>
              <a:t>Ukupno je u BiH kao posljedica poplava i klizišta u potpunosti srušeno 1.943 stambenih jedinica, dok je 41.306 stambenih jedinica oštećeno, što je ukupno </a:t>
            </a:r>
            <a:r>
              <a:rPr lang="hr-HR" sz="2000" b="1" dirty="0" smtClean="0"/>
              <a:t>43.249 stambenih jedinica</a:t>
            </a:r>
            <a:r>
              <a:rPr lang="hr-HR" sz="2000" dirty="0" smtClean="0"/>
              <a:t>, odnosno obitelji koje trebaju stambeno zbrinjavanje </a:t>
            </a:r>
          </a:p>
          <a:p>
            <a:r>
              <a:rPr lang="hr-HR" sz="2000" dirty="0" smtClean="0"/>
              <a:t>Za potrebe zbrinjavanja osoba raseljenih usljed poplava i klizišta, otvoreno je 55</a:t>
            </a:r>
            <a:r>
              <a:rPr lang="hr-HR" sz="2000" b="1" dirty="0" smtClean="0"/>
              <a:t> </a:t>
            </a:r>
            <a:r>
              <a:rPr lang="hr-HR" sz="2000" dirty="0" smtClean="0"/>
              <a:t>objekata privremenog smještaja u kojima je smještena 1.531 osoba.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/>
            </a:r>
            <a:br>
              <a:rPr lang="hr-HR" dirty="0" smtClean="0"/>
            </a:br>
            <a:r>
              <a:rPr lang="hr-HR" dirty="0"/>
              <a:t/>
            </a:r>
            <a:br>
              <a:rPr lang="hr-HR" dirty="0"/>
            </a:br>
            <a:r>
              <a:rPr lang="hr-HR" sz="3600" dirty="0"/>
              <a:t>UVOD</a:t>
            </a:r>
            <a:br>
              <a:rPr lang="hr-HR" sz="3600" dirty="0"/>
            </a:br>
            <a:r>
              <a:rPr lang="hr-HR" sz="3600" dirty="0"/>
              <a:t>Posljedice poplava na </a:t>
            </a:r>
            <a:r>
              <a:rPr lang="hr-HR" sz="3600" dirty="0" smtClean="0"/>
              <a:t>stambeni fond i raseljenje</a:t>
            </a:r>
            <a:r>
              <a:rPr lang="hr-HR" dirty="0" smtClean="0"/>
              <a:t/>
            </a:r>
            <a:br>
              <a:rPr lang="hr-HR" dirty="0" smtClean="0"/>
            </a:br>
            <a:r>
              <a:rPr lang="hr-HR" dirty="0"/>
              <a:t/>
            </a:r>
            <a:br>
              <a:rPr lang="hr-HR" dirty="0"/>
            </a:br>
            <a:r>
              <a:rPr lang="hr-HR" dirty="0" smtClean="0"/>
              <a:t/>
            </a:r>
            <a:br>
              <a:rPr lang="hr-HR" dirty="0" smtClean="0"/>
            </a:b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s-Latn-BA" sz="2000" dirty="0" smtClean="0"/>
              <a:t>Akcioni plan Ministarstva za ljudska prava i izbjeglice BiH za rješavanje problema uzrokovanim poplavama u BiH donesen 21.5.2014. godine.</a:t>
            </a:r>
          </a:p>
          <a:p>
            <a:pPr marL="109728" indent="0">
              <a:buNone/>
            </a:pPr>
            <a:endParaRPr lang="bs-Latn-BA" sz="2000" dirty="0" smtClean="0"/>
          </a:p>
          <a:p>
            <a:r>
              <a:rPr lang="bs-Latn-BA" sz="2000" dirty="0" smtClean="0"/>
              <a:t>U skladu sa Akcionim planom Ministarstva </a:t>
            </a:r>
            <a:r>
              <a:rPr lang="bs-Latn-BA" sz="2000" b="1" dirty="0" smtClean="0"/>
              <a:t>Odlukom ministra </a:t>
            </a:r>
            <a:r>
              <a:rPr lang="bs-Latn-BA" sz="2000" dirty="0" smtClean="0"/>
              <a:t>za ljudska prava i izbjeglice BiH od 3.6.2014. godine, oformljeno je </a:t>
            </a:r>
            <a:r>
              <a:rPr lang="bs-Latn-BA" sz="2000" b="1" dirty="0" smtClean="0"/>
              <a:t>Koordinacijsko tijelo za saniranje posljedica poplava </a:t>
            </a:r>
            <a:r>
              <a:rPr lang="bs-Latn-BA" sz="2000" dirty="0" smtClean="0"/>
              <a:t>po pitanjima raseljenja i stanovanja  u BiH.</a:t>
            </a:r>
          </a:p>
          <a:p>
            <a:pPr marL="0" indent="0">
              <a:buNone/>
            </a:pPr>
            <a:endParaRPr lang="bs-Latn-BA" sz="16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Poduzete mjere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64600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bs-Latn-BA" sz="2800" dirty="0"/>
              <a:t>U radu Koordinacijskog tijela </a:t>
            </a:r>
            <a:r>
              <a:rPr lang="bs-Latn-BA" sz="2800" b="1" dirty="0"/>
              <a:t>sudjeluju </a:t>
            </a:r>
            <a:r>
              <a:rPr lang="bs-Latn-BA" sz="2800" dirty="0"/>
              <a:t>predstavnici: </a:t>
            </a:r>
          </a:p>
          <a:p>
            <a:pPr>
              <a:buFont typeface="Wingdings" pitchFamily="2" charset="2"/>
              <a:buChar char="Ø"/>
            </a:pPr>
            <a:r>
              <a:rPr lang="bs-Latn-BA" sz="2800" b="1" dirty="0"/>
              <a:t>Ministarstva za ljudska prava i izbjeglice BiH; </a:t>
            </a:r>
          </a:p>
          <a:p>
            <a:pPr>
              <a:buFont typeface="Wingdings" pitchFamily="2" charset="2"/>
              <a:buChar char="Ø"/>
            </a:pPr>
            <a:r>
              <a:rPr lang="bs-Latn-BA" sz="2800" b="1" dirty="0"/>
              <a:t>Direkcije za europske integracije ;</a:t>
            </a:r>
          </a:p>
          <a:p>
            <a:pPr>
              <a:buFont typeface="Wingdings" pitchFamily="2" charset="2"/>
              <a:buChar char="Ø"/>
            </a:pPr>
            <a:r>
              <a:rPr lang="bs-Latn-BA" sz="2800" b="1" dirty="0" smtClean="0"/>
              <a:t>Federalno ministarstvo raseljenih osoba i izbjeglica, Ministarstvo za izbjeglice i raseljena lica RS-a i Odjel za raseljene osobe, izbjeglice i stambena pitanja Vlade </a:t>
            </a:r>
            <a:r>
              <a:rPr lang="bs-Latn-BA" sz="2800" b="1" dirty="0"/>
              <a:t>Brčko distrikta BiH;</a:t>
            </a:r>
          </a:p>
          <a:p>
            <a:pPr>
              <a:buFont typeface="Wingdings" pitchFamily="2" charset="2"/>
              <a:buChar char="Ø"/>
            </a:pPr>
            <a:r>
              <a:rPr lang="bs-Latn-BA" sz="2800" b="1" dirty="0"/>
              <a:t>međunarodnih organizacija, institucija i projekata</a:t>
            </a:r>
            <a:r>
              <a:rPr lang="bs-Latn-BA" sz="2800" dirty="0"/>
              <a:t> (Delegacija Europske Unije, UNDP, IOM, UNHCR, OSCE, RHP- Regionalni stambeni program-EPTISA, ECHO-Odjel za humanitarnu pomoć i civilnu zaštitu Europske unije</a:t>
            </a:r>
            <a:r>
              <a:rPr lang="bs-Latn-BA" sz="2800" dirty="0" smtClean="0"/>
              <a:t>).</a:t>
            </a:r>
          </a:p>
          <a:p>
            <a:pPr>
              <a:buFont typeface="Wingdings" pitchFamily="2" charset="2"/>
              <a:buChar char="Ø"/>
            </a:pPr>
            <a:r>
              <a:rPr lang="bs-Latn-BA" sz="2800" b="1" dirty="0" smtClean="0"/>
              <a:t>domaćih </a:t>
            </a:r>
            <a:r>
              <a:rPr lang="bs-Latn-BA" sz="2800" b="1" dirty="0"/>
              <a:t>vladinih i nevladinih organizacija </a:t>
            </a:r>
            <a:r>
              <a:rPr lang="bs-Latn-BA" sz="2800" dirty="0"/>
              <a:t>(CRS-Catholic Relief Services, Hilfswerk Austria International, Caritas Vrhbosanske nadbiskupije, Caritas Biskupske konferencije, Caritas Švicarske, Crveni križ BiH, ASB-Arbeiter Samarieter Bund i Unija za održivi povratak i integracije u BiH) </a:t>
            </a:r>
          </a:p>
          <a:p>
            <a:endParaRPr lang="bs-Latn-BA" sz="2800" dirty="0"/>
          </a:p>
          <a:p>
            <a:endParaRPr lang="bs-Latn-B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Koordinacijsko tijelo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688415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925144"/>
          </a:xfrm>
        </p:spPr>
        <p:txBody>
          <a:bodyPr>
            <a:noAutofit/>
          </a:bodyPr>
          <a:lstStyle/>
          <a:p>
            <a:r>
              <a:rPr lang="bs-Latn-BA" sz="2400" dirty="0" smtClean="0"/>
              <a:t>Koordinacijsko tijelo je do sada </a:t>
            </a:r>
            <a:r>
              <a:rPr lang="bs-Latn-BA" sz="2400" b="1" dirty="0" smtClean="0"/>
              <a:t>održalo 9 sastanaka</a:t>
            </a:r>
            <a:r>
              <a:rPr lang="bs-Latn-BA" sz="2400" dirty="0" smtClean="0"/>
              <a:t>.</a:t>
            </a:r>
          </a:p>
          <a:p>
            <a:pPr marL="109728" indent="0">
              <a:buNone/>
            </a:pPr>
            <a:r>
              <a:rPr lang="bs-Latn-BA" sz="2400" b="1" dirty="0" smtClean="0"/>
              <a:t>Usuglašeni su :</a:t>
            </a:r>
          </a:p>
          <a:p>
            <a:r>
              <a:rPr lang="bs-Latn-BA" sz="2400" b="1" dirty="0" smtClean="0"/>
              <a:t>Okvirni kriteriji za odabir korisnika </a:t>
            </a:r>
            <a:r>
              <a:rPr lang="bs-Latn-BA" sz="2400" dirty="0" smtClean="0"/>
              <a:t>pomoći za saniranje posljedica poplava u BiH po pitanjima raseljenja i stanovanja.</a:t>
            </a:r>
          </a:p>
          <a:p>
            <a:r>
              <a:rPr lang="bs-Latn-BA" sz="2400" b="1" dirty="0" smtClean="0"/>
              <a:t>Standardi za obnovu i izgradnju stambenih jedinica i objekata</a:t>
            </a:r>
            <a:r>
              <a:rPr lang="bs-Latn-BA" sz="2400" dirty="0" smtClean="0"/>
              <a:t> ugroženih poplavama i klizištima.</a:t>
            </a:r>
          </a:p>
          <a:p>
            <a:r>
              <a:rPr lang="bs-Latn-BA" sz="2400" b="1" dirty="0" smtClean="0"/>
              <a:t>Standardi za rekonstrukciju, adaptaciju i sanaciju stanova u stambenim zgradama </a:t>
            </a:r>
            <a:r>
              <a:rPr lang="bs-Latn-BA" sz="2400" dirty="0" smtClean="0"/>
              <a:t>ugroženim poplavama.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020728"/>
          </a:xfrm>
        </p:spPr>
        <p:txBody>
          <a:bodyPr/>
          <a:lstStyle/>
          <a:p>
            <a:r>
              <a:rPr lang="bs-Latn-BA" dirty="0" smtClean="0"/>
              <a:t>PREGLED AKTIVNOSTI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32413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7239000" cy="4846320"/>
          </a:xfrm>
        </p:spPr>
        <p:txBody>
          <a:bodyPr>
            <a:normAutofit fontScale="55000" lnSpcReduction="20000"/>
          </a:bodyPr>
          <a:lstStyle/>
          <a:p>
            <a:r>
              <a:rPr lang="bs-Latn-BA" sz="3800" dirty="0"/>
              <a:t>Pripremljena je </a:t>
            </a:r>
            <a:r>
              <a:rPr lang="bs-Latn-BA" sz="3800" b="1" i="1" dirty="0"/>
              <a:t>Informacija </a:t>
            </a:r>
            <a:r>
              <a:rPr lang="bs-Latn-BA" sz="3800" b="1" i="1" dirty="0" smtClean="0"/>
              <a:t>o </a:t>
            </a:r>
            <a:r>
              <a:rPr lang="bs-Latn-BA" sz="3800" b="1" i="1" dirty="0"/>
              <a:t>posljedicama poplava u BiH na pitanja raseljenja i obnove stambenih </a:t>
            </a:r>
            <a:r>
              <a:rPr lang="bs-Latn-BA" sz="3800" b="1" i="1" dirty="0" smtClean="0"/>
              <a:t>jedinica koja sadrži</a:t>
            </a:r>
            <a:r>
              <a:rPr lang="bs-Latn-BA" sz="3800" b="1" dirty="0"/>
              <a:t>:</a:t>
            </a:r>
            <a:endParaRPr lang="bs-Latn-BA" sz="3800" b="1" dirty="0" smtClean="0"/>
          </a:p>
          <a:p>
            <a:endParaRPr lang="bs-Latn-BA" sz="3800" dirty="0"/>
          </a:p>
          <a:p>
            <a:pPr>
              <a:buFont typeface="Wingdings" pitchFamily="2" charset="2"/>
              <a:buChar char="Ø"/>
            </a:pPr>
            <a:r>
              <a:rPr lang="bs-Latn-BA" sz="3800" b="1" dirty="0" smtClean="0"/>
              <a:t>Pregled svih Zaključaka </a:t>
            </a:r>
            <a:r>
              <a:rPr lang="bs-Latn-BA" sz="3800" b="1" dirty="0"/>
              <a:t>Vijeća ministara BiH </a:t>
            </a:r>
            <a:r>
              <a:rPr lang="bs-Latn-BA" sz="3800" dirty="0"/>
              <a:t>vezano za poplave i specifično za problem stanovanja i raseljenja </a:t>
            </a:r>
          </a:p>
          <a:p>
            <a:pPr>
              <a:buFont typeface="Wingdings" pitchFamily="2" charset="2"/>
              <a:buChar char="Ø"/>
            </a:pPr>
            <a:r>
              <a:rPr lang="bs-Latn-BA" sz="3800" b="1" dirty="0"/>
              <a:t>Procjenu šteta </a:t>
            </a:r>
            <a:r>
              <a:rPr lang="bs-Latn-BA" sz="3800" dirty="0"/>
              <a:t>od poplava u sektoru stanovanja</a:t>
            </a:r>
          </a:p>
          <a:p>
            <a:pPr>
              <a:buFont typeface="Wingdings" pitchFamily="2" charset="2"/>
              <a:buChar char="Ø"/>
            </a:pPr>
            <a:r>
              <a:rPr lang="bs-Latn-BA" sz="3800" b="1" dirty="0"/>
              <a:t>Pokazatelje o uspostavljenim privremenim smještajima </a:t>
            </a:r>
            <a:r>
              <a:rPr lang="bs-Latn-BA" sz="3800" dirty="0"/>
              <a:t>usljed poplava</a:t>
            </a:r>
          </a:p>
          <a:p>
            <a:pPr>
              <a:buFont typeface="Wingdings" pitchFamily="2" charset="2"/>
              <a:buChar char="Ø"/>
            </a:pPr>
            <a:r>
              <a:rPr lang="bs-Latn-BA" sz="3800" b="1" dirty="0"/>
              <a:t>Provedene aktivnosti i propisi na snazi na razini BiH </a:t>
            </a:r>
            <a:r>
              <a:rPr lang="bs-Latn-BA" sz="3800" dirty="0"/>
              <a:t>u funkciji rješavanja problema raseljenja i stanovanja uzrokovanih poplavama</a:t>
            </a:r>
          </a:p>
          <a:p>
            <a:pPr>
              <a:buFont typeface="Wingdings" pitchFamily="2" charset="2"/>
              <a:buChar char="Ø"/>
            </a:pPr>
            <a:r>
              <a:rPr lang="bs-Latn-BA" sz="3800" b="1" dirty="0"/>
              <a:t>Provedbene aktivnosti i propisi na snazi u FBiH, Republici Srpskoj i Brčko distriktu BiH</a:t>
            </a:r>
            <a:r>
              <a:rPr lang="bs-Latn-BA" sz="3800" dirty="0"/>
              <a:t> u funkciji rješavanja problema </a:t>
            </a:r>
            <a:r>
              <a:rPr lang="bs-Latn-BA" sz="3800" b="1" dirty="0"/>
              <a:t>raseljenja i stanovanja </a:t>
            </a:r>
            <a:r>
              <a:rPr lang="bs-Latn-BA" sz="3800" dirty="0"/>
              <a:t>uzrokovanih poplavama </a:t>
            </a: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72535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bs-Latn-BA" sz="2400" b="1" dirty="0" smtClean="0"/>
              <a:t>Usuglašene dokumente</a:t>
            </a:r>
            <a:r>
              <a:rPr lang="bs-Latn-BA" sz="2400" dirty="0" smtClean="0"/>
              <a:t> (Okvirne kriterije za odabir korisnika, Standarde za obnovu stambenih jedinica, kuća i stanova)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bs-Latn-BA" sz="2400" b="1" dirty="0" smtClean="0"/>
              <a:t>Zaključke Donatorske konferenci</a:t>
            </a:r>
            <a:r>
              <a:rPr lang="bs-Latn-BA" sz="2400" dirty="0" smtClean="0"/>
              <a:t>je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bs-Latn-BA" sz="2400" b="1" dirty="0" smtClean="0"/>
              <a:t>Pregled osiguranih proračunskih i donatorskih sredstav</a:t>
            </a:r>
            <a:r>
              <a:rPr lang="bs-Latn-BA" sz="2400" dirty="0" smtClean="0"/>
              <a:t>a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bs-Latn-BA" sz="2400" b="1" dirty="0" smtClean="0"/>
              <a:t>Modele implementacije sredstava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bs-Latn-BA" sz="2400" b="1" dirty="0" smtClean="0"/>
              <a:t>Zaključke</a:t>
            </a:r>
          </a:p>
          <a:p>
            <a:pPr marL="0" indent="0">
              <a:buNone/>
            </a:pPr>
            <a:endParaRPr lang="bs-Latn-BA" sz="2600" dirty="0" smtClean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44914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7239000" cy="5619024"/>
          </a:xfrm>
        </p:spPr>
        <p:txBody>
          <a:bodyPr>
            <a:normAutofit/>
          </a:bodyPr>
          <a:lstStyle/>
          <a:p>
            <a:r>
              <a:rPr lang="bs-Latn-BA" sz="2400" b="1" dirty="0" smtClean="0"/>
              <a:t>Vijeće ministara BiH je na 107. sjednici održanoj 10.9.2014. godine</a:t>
            </a:r>
            <a:r>
              <a:rPr lang="bs-Latn-BA" sz="2400" dirty="0" smtClean="0"/>
              <a:t>, upoznato sa Informacijom Ministarstva za ljudska prava i izbjeglice BiH o posljedicama poplava u BiH o pitanjima raseljenja i obnove stambenih jedinica.</a:t>
            </a:r>
          </a:p>
          <a:p>
            <a:r>
              <a:rPr lang="bs-Latn-BA" sz="2400" b="1" dirty="0" smtClean="0"/>
              <a:t>U MLJPI je uspostavljena Baza podataka  sa pregledom donatorskih i proračunskih sredstava za rješavanje pitanja stanovanja</a:t>
            </a:r>
            <a:r>
              <a:rPr lang="bs-Latn-BA" sz="2400" dirty="0" smtClean="0"/>
              <a:t>. Temeljem  pomenute Baze  uspostavljena je </a:t>
            </a:r>
            <a:r>
              <a:rPr lang="bs-Latn-BA" sz="2400" b="1" dirty="0" smtClean="0"/>
              <a:t>Baza podataka odabranih korisnika projekta </a:t>
            </a:r>
            <a:r>
              <a:rPr lang="bs-Latn-BA" sz="2400" dirty="0" smtClean="0"/>
              <a:t>sanacije stambenih jedinica, koja se kontinuirano ažurira.</a:t>
            </a:r>
          </a:p>
          <a:p>
            <a:endParaRPr lang="bs-Latn-BA" sz="2400" dirty="0"/>
          </a:p>
        </p:txBody>
      </p:sp>
    </p:spTree>
    <p:extLst>
      <p:ext uri="{BB962C8B-B14F-4D97-AF65-F5344CB8AC3E}">
        <p14:creationId xmlns:p14="http://schemas.microsoft.com/office/powerpoint/2010/main" val="196061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371608"/>
          </a:xfrm>
        </p:spPr>
        <p:txBody>
          <a:bodyPr/>
          <a:lstStyle/>
          <a:p>
            <a:pPr marL="109728" indent="0">
              <a:buNone/>
            </a:pPr>
            <a:r>
              <a:rPr lang="hr-HR" dirty="0" smtClean="0"/>
              <a:t>Pregled proračunskih sredstava Vijeća ministara BiH, </a:t>
            </a:r>
            <a:r>
              <a:rPr lang="hr-HR" dirty="0"/>
              <a:t>V</a:t>
            </a:r>
            <a:r>
              <a:rPr lang="hr-HR" dirty="0" smtClean="0"/>
              <a:t>lade FBiH, </a:t>
            </a:r>
            <a:r>
              <a:rPr lang="hr-HR" dirty="0"/>
              <a:t>V</a:t>
            </a:r>
            <a:r>
              <a:rPr lang="hr-HR" dirty="0" smtClean="0"/>
              <a:t>lade RS i Vlade Brčko distrikta BiH</a:t>
            </a:r>
            <a:endParaRPr lang="hr-H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ULAGANJA INSTITUCIJA U BIH:</a:t>
            </a:r>
            <a:endParaRPr lang="hr-H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438389"/>
              </p:ext>
            </p:extLst>
          </p:nvPr>
        </p:nvGraphicFramePr>
        <p:xfrm>
          <a:off x="683568" y="2924944"/>
          <a:ext cx="7704856" cy="13495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48272"/>
                <a:gridCol w="2687561"/>
                <a:gridCol w="2569023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 dirty="0">
                          <a:effectLst/>
                        </a:rPr>
                        <a:t>INSTITUCIJA</a:t>
                      </a:r>
                      <a:endParaRPr lang="bs-Latn-B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>
                          <a:effectLst/>
                        </a:rPr>
                        <a:t>SREDSTVA</a:t>
                      </a:r>
                      <a:endParaRPr lang="bs-Latn-B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>
                          <a:effectLst/>
                        </a:rPr>
                        <a:t>BROJ KORISNIKA POMOĆI</a:t>
                      </a:r>
                      <a:endParaRPr lang="bs-Latn-B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 dirty="0" smtClean="0">
                          <a:effectLst/>
                        </a:rPr>
                        <a:t>VIJEĆE </a:t>
                      </a:r>
                      <a:r>
                        <a:rPr lang="bs-Latn-BA" sz="1100" dirty="0">
                          <a:effectLst/>
                        </a:rPr>
                        <a:t>MINISTARA BiH</a:t>
                      </a:r>
                      <a:endParaRPr lang="bs-Latn-B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 dirty="0">
                          <a:effectLst/>
                        </a:rPr>
                        <a:t>10.163.377,40 KM</a:t>
                      </a:r>
                      <a:endParaRPr lang="bs-Latn-B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 dirty="0">
                          <a:effectLst/>
                        </a:rPr>
                        <a:t>Sredstva se implementiraju putem entiteta i Brčko distrikta BiH</a:t>
                      </a:r>
                      <a:endParaRPr lang="bs-Latn-B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 dirty="0">
                          <a:effectLst/>
                        </a:rPr>
                        <a:t>VLADA </a:t>
                      </a:r>
                      <a:r>
                        <a:rPr lang="bs-Latn-BA" sz="1100" dirty="0" smtClean="0">
                          <a:effectLst/>
                        </a:rPr>
                        <a:t>FEDERACIJE BIH</a:t>
                      </a:r>
                      <a:endParaRPr lang="bs-Latn-B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>
                          <a:effectLst/>
                        </a:rPr>
                        <a:t>4.647.165,20KM</a:t>
                      </a:r>
                      <a:endParaRPr lang="bs-Latn-B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>
                          <a:effectLst/>
                        </a:rPr>
                        <a:t>1.337</a:t>
                      </a:r>
                      <a:endParaRPr lang="bs-Latn-B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>
                          <a:effectLst/>
                        </a:rPr>
                        <a:t>VLADA REPUBLIKE SRPSKE</a:t>
                      </a:r>
                      <a:endParaRPr lang="bs-Latn-B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 dirty="0">
                          <a:effectLst/>
                        </a:rPr>
                        <a:t>cca 62.000.000,00KM </a:t>
                      </a:r>
                      <a:endParaRPr lang="bs-Latn-B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>
                          <a:effectLst/>
                        </a:rPr>
                        <a:t>18.714 vaučera</a:t>
                      </a:r>
                      <a:endParaRPr lang="bs-Latn-B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>
                          <a:effectLst/>
                        </a:rPr>
                        <a:t>VLADA BRČKO DISTRIKTA BIH</a:t>
                      </a:r>
                      <a:endParaRPr lang="bs-Latn-B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>
                          <a:effectLst/>
                        </a:rPr>
                        <a:t>13.000.000,00 KM</a:t>
                      </a:r>
                      <a:endParaRPr lang="bs-Latn-B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>
                          <a:effectLst/>
                        </a:rPr>
                        <a:t>1.917</a:t>
                      </a:r>
                      <a:endParaRPr lang="bs-Latn-B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 b="1" dirty="0">
                          <a:effectLst/>
                        </a:rPr>
                        <a:t>UKUPNO:</a:t>
                      </a:r>
                      <a:endParaRPr lang="bs-Latn-BA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7175" algn="l"/>
                        </a:tabLst>
                      </a:pPr>
                      <a:r>
                        <a:rPr lang="bs-Latn-BA" sz="1100" b="1" dirty="0">
                          <a:effectLst/>
                        </a:rPr>
                        <a:t>	89.810.542,60</a:t>
                      </a:r>
                      <a:endParaRPr lang="bs-Latn-BA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s-Latn-BA" sz="1100" b="1" dirty="0">
                          <a:effectLst/>
                        </a:rPr>
                        <a:t>21.968</a:t>
                      </a:r>
                      <a:endParaRPr lang="bs-Latn-BA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39552" y="4941168"/>
            <a:ext cx="6336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1600" b="1" dirty="0" smtClean="0"/>
              <a:t>Izvor podataka: </a:t>
            </a:r>
            <a:r>
              <a:rPr lang="bs-Latn-BA" sz="1600" dirty="0" smtClean="0"/>
              <a:t>Službena izvješća nadležnih institucija</a:t>
            </a:r>
            <a:endParaRPr lang="bs-Latn-BA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333</TotalTime>
  <Words>1117</Words>
  <Application>Microsoft Office PowerPoint</Application>
  <PresentationFormat>On-screen Show (4:3)</PresentationFormat>
  <Paragraphs>190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INFORMACIJA O POSLJEDICAMA POPLAVA U BOSNI I HERCEGOVINI NA PITANJA RASELJENJA I OBNOVE STAMBENIH JEDINICA </vt:lpstr>
      <vt:lpstr>  UVOD Posljedice poplava na stambeni fond i raseljenje   </vt:lpstr>
      <vt:lpstr>Poduzete mjere</vt:lpstr>
      <vt:lpstr>Koordinacijsko tijelo</vt:lpstr>
      <vt:lpstr>PREGLED AKTIVNOSTI</vt:lpstr>
      <vt:lpstr>PowerPoint Presentation</vt:lpstr>
      <vt:lpstr>PowerPoint Presentation</vt:lpstr>
      <vt:lpstr>PowerPoint Presentation</vt:lpstr>
      <vt:lpstr>ULAGANJA INSTITUCIJA U BIH:</vt:lpstr>
      <vt:lpstr>AKTIVNOSTI I PROJEKTI (REALIZIRANI ILI U TIJEKU)</vt:lpstr>
      <vt:lpstr>PowerPoint Presentation</vt:lpstr>
      <vt:lpstr>PREPOZNATI PROBLEMI</vt:lpstr>
      <vt:lpstr>           Hvala na pažnji !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INFORMACIJA O POSLJEDICAMA POPLAVA U BOSNI I HERCEGOVINI NA PITANJA RASELJENJA I OBNOVE STAMBENIH JEDINICA</dc:title>
  <dc:creator>Zorana Leko</dc:creator>
  <cp:lastModifiedBy>operater</cp:lastModifiedBy>
  <cp:revision>52</cp:revision>
  <dcterms:created xsi:type="dcterms:W3CDTF">2014-10-10T08:04:16Z</dcterms:created>
  <dcterms:modified xsi:type="dcterms:W3CDTF">2014-10-13T15:03:27Z</dcterms:modified>
</cp:coreProperties>
</file>